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45" r:id="rId2"/>
    <p:sldId id="256" r:id="rId3"/>
    <p:sldId id="325" r:id="rId4"/>
    <p:sldId id="326" r:id="rId5"/>
    <p:sldId id="327" r:id="rId6"/>
    <p:sldId id="328" r:id="rId7"/>
    <p:sldId id="329" r:id="rId8"/>
    <p:sldId id="257" r:id="rId9"/>
    <p:sldId id="258" r:id="rId10"/>
    <p:sldId id="259" r:id="rId11"/>
    <p:sldId id="266" r:id="rId12"/>
    <p:sldId id="260" r:id="rId13"/>
    <p:sldId id="334" r:id="rId14"/>
    <p:sldId id="335" r:id="rId15"/>
    <p:sldId id="336" r:id="rId16"/>
    <p:sldId id="262" r:id="rId17"/>
    <p:sldId id="263" r:id="rId18"/>
    <p:sldId id="265" r:id="rId19"/>
    <p:sldId id="285" r:id="rId20"/>
    <p:sldId id="338" r:id="rId21"/>
    <p:sldId id="289" r:id="rId22"/>
    <p:sldId id="293" r:id="rId23"/>
    <p:sldId id="295" r:id="rId24"/>
    <p:sldId id="296" r:id="rId25"/>
    <p:sldId id="297" r:id="rId26"/>
    <p:sldId id="298" r:id="rId27"/>
    <p:sldId id="299" r:id="rId28"/>
    <p:sldId id="300" r:id="rId29"/>
    <p:sldId id="302" r:id="rId30"/>
    <p:sldId id="308" r:id="rId31"/>
    <p:sldId id="340" r:id="rId32"/>
    <p:sldId id="346" r:id="rId33"/>
    <p:sldId id="312" r:id="rId34"/>
    <p:sldId id="310" r:id="rId35"/>
    <p:sldId id="341" r:id="rId36"/>
    <p:sldId id="342" r:id="rId37"/>
    <p:sldId id="344" r:id="rId38"/>
    <p:sldId id="313" r:id="rId39"/>
    <p:sldId id="333" r:id="rId40"/>
    <p:sldId id="337" r:id="rId41"/>
    <p:sldId id="315" r:id="rId42"/>
    <p:sldId id="320" r:id="rId43"/>
    <p:sldId id="323" r:id="rId44"/>
    <p:sldId id="284" r:id="rId45"/>
    <p:sldId id="282" r:id="rId46"/>
    <p:sldId id="28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A560F-16CE-4C25-9E68-0CD4F6F16F19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795A5-CF2A-414A-83E8-21FF495244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43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: </a:t>
            </a:r>
            <a:r>
              <a:rPr lang="en-US" sz="1200" dirty="0" err="1" smtClean="0"/>
              <a:t>trophectoderm</a:t>
            </a:r>
            <a:r>
              <a:rPr lang="en-US" sz="1200" dirty="0" smtClean="0"/>
              <a:t> (TE), </a:t>
            </a:r>
            <a:r>
              <a:rPr lang="en-US" sz="1200" dirty="0" err="1" smtClean="0"/>
              <a:t>epiblast</a:t>
            </a:r>
            <a:r>
              <a:rPr lang="en-US" sz="1200" dirty="0" smtClean="0"/>
              <a:t> (EPI), and primitive endoderm (PE). </a:t>
            </a:r>
            <a:endParaRPr lang="en-US" sz="1200" dirty="0" smtClean="0">
              <a:effectLst/>
            </a:endParaRPr>
          </a:p>
          <a:p>
            <a:endParaRPr lang="en-US" dirty="0" smtClean="0"/>
          </a:p>
          <a:p>
            <a:r>
              <a:rPr lang="en-US" sz="1200" dirty="0" smtClean="0"/>
              <a:t>Capture time helps disambiguate </a:t>
            </a:r>
            <a:r>
              <a:rPr lang="en-US" sz="1200" dirty="0" err="1" smtClean="0"/>
              <a:t>pseudotime</a:t>
            </a:r>
            <a:r>
              <a:rPr lang="en-US" sz="1200" dirty="0" smtClean="0"/>
              <a:t> from branching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99A79-5989-3942-BB82-09FAD78BE3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4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99A79-5989-3942-BB82-09FAD78BE3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0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45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41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4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64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8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58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18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11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41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A3E9E-E81E-4205-8279-9F4DC731AA9F}" type="datetimeFigureOut">
              <a:rPr lang="en-GB" smtClean="0"/>
              <a:t>29/07/19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5319C-673C-43CF-BF42-5CFCC34805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2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kit-learn.org/stable/modules/classes.html%23module-sklearn.decomposi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nchesterBioinference/GrandPrix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5-15 at 15.35.50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75" y="528119"/>
            <a:ext cx="6149259" cy="548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5000" b="1" spc="50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P(egs) </a:t>
            </a:r>
            <a:r>
              <a:rPr lang="en-US" sz="5500" b="1" i="1" u="sng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bioinformatics</a:t>
            </a:r>
            <a:r>
              <a:rPr lang="en-US" sz="5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5000" b="1" spc="50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for Postgrads</a:t>
            </a:r>
            <a:endParaRPr lang="en-US" sz="5000" b="1" spc="50" dirty="0">
              <a:ln w="11430"/>
              <a:solidFill>
                <a:srgbClr val="0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Postgraduate Evolution and Genomic Science Lecture series.</a:t>
            </a:r>
            <a:endParaRPr lang="en-US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4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ow can we best visualize data about more than 3 genes? What about D=10,000 genes?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200" b="1" dirty="0" smtClean="0">
                <a:solidFill>
                  <a:srgbClr val="008000"/>
                </a:solidFill>
              </a:rPr>
              <a:t>Dimensionality reduction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X = [X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 smtClean="0"/>
              <a:t>3</a:t>
            </a:r>
            <a:r>
              <a:rPr lang="en-US" dirty="0" smtClean="0"/>
              <a:t>, X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mr-IN" dirty="0" smtClean="0"/>
              <a:t>……</a:t>
            </a:r>
            <a:r>
              <a:rPr lang="en-GB" dirty="0" smtClean="0"/>
              <a:t> ,X</a:t>
            </a:r>
            <a:r>
              <a:rPr lang="en-GB" baseline="-25000" dirty="0"/>
              <a:t>D</a:t>
            </a:r>
            <a:r>
              <a:rPr lang="en-GB" dirty="0" smtClean="0"/>
              <a:t>]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We call this </a:t>
            </a:r>
            <a:r>
              <a:rPr lang="en-GB" b="1" dirty="0" smtClean="0"/>
              <a:t>high-dimensional data </a:t>
            </a:r>
            <a:r>
              <a:rPr lang="en-GB" dirty="0" smtClean="0"/>
              <a:t>where D is the </a:t>
            </a:r>
            <a:r>
              <a:rPr lang="en-GB" b="1" dirty="0" smtClean="0"/>
              <a:t>dimension</a:t>
            </a:r>
            <a:r>
              <a:rPr lang="en-GB" dirty="0" smtClean="0"/>
              <a:t> of the 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 smtClean="0"/>
              <a:t>Often referred to as a </a:t>
            </a:r>
            <a:r>
              <a:rPr lang="en-GB" b="1" dirty="0" smtClean="0"/>
              <a:t>data vector</a:t>
            </a:r>
            <a:r>
              <a:rPr lang="en-GB" dirty="0" smtClean="0"/>
              <a:t> or </a:t>
            </a:r>
            <a:r>
              <a:rPr lang="en-GB" b="1" dirty="0" smtClean="0"/>
              <a:t>data point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6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 as a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Usually we have several (N) data points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Then we have a N x D matrix of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Rows are data points/vectors (e.g. cells, samples)</a:t>
            </a:r>
          </a:p>
          <a:p>
            <a:pPr marL="0" indent="0">
              <a:buNone/>
            </a:pPr>
            <a:r>
              <a:rPr lang="en-US" dirty="0" smtClean="0"/>
              <a:t>Columns are features (e.g. expression of gene 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86627"/>
              </p:ext>
            </p:extLst>
          </p:nvPr>
        </p:nvGraphicFramePr>
        <p:xfrm>
          <a:off x="1907704" y="2924945"/>
          <a:ext cx="4176464" cy="2214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Equation" r:id="rId3" imgW="1892300" imgH="1003300" progId="Equation.3">
                  <p:embed/>
                </p:oleObj>
              </mc:Choice>
              <mc:Fallback>
                <p:oleObj name="Equation" r:id="rId3" imgW="1892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2924945"/>
                        <a:ext cx="4176464" cy="2214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319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approach is to use Principal Component Analysis (PCA)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b="1" dirty="0" smtClean="0"/>
              <a:t>non-linear</a:t>
            </a:r>
            <a:r>
              <a:rPr lang="en-US" dirty="0" smtClean="0"/>
              <a:t> methods are also popular, e.g. </a:t>
            </a:r>
            <a:r>
              <a:rPr lang="en-US" dirty="0" err="1" smtClean="0"/>
              <a:t>tSNE</a:t>
            </a:r>
            <a:r>
              <a:rPr lang="en-US" dirty="0" smtClean="0"/>
              <a:t>, UMAP and GPLVM have all been applied to biological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8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Analysis (PCA)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popular dimensionality reduction method for vector data</a:t>
            </a:r>
          </a:p>
          <a:p>
            <a:r>
              <a:rPr lang="en-US" dirty="0" smtClean="0"/>
              <a:t>Make a </a:t>
            </a:r>
            <a:r>
              <a:rPr lang="en-US" b="1" dirty="0" smtClean="0"/>
              <a:t>linear projection</a:t>
            </a:r>
            <a:r>
              <a:rPr lang="en-US" dirty="0" smtClean="0"/>
              <a:t> of the data into a lower dimension</a:t>
            </a:r>
          </a:p>
          <a:p>
            <a:r>
              <a:rPr lang="en-US" dirty="0" smtClean="0"/>
              <a:t>Choose the projection to retain as much variance in the data as possible</a:t>
            </a:r>
          </a:p>
          <a:p>
            <a:r>
              <a:rPr lang="en-US" dirty="0" smtClean="0"/>
              <a:t>It works on the </a:t>
            </a:r>
            <a:r>
              <a:rPr lang="en-US" b="1" dirty="0" smtClean="0"/>
              <a:t>Covariance Matrix </a:t>
            </a:r>
            <a:r>
              <a:rPr lang="en-US" dirty="0" smtClean="0"/>
              <a:t>of the data, which captures feature correlations</a:t>
            </a:r>
          </a:p>
        </p:txBody>
      </p:sp>
    </p:spTree>
    <p:extLst>
      <p:ext uri="{BB962C8B-B14F-4D97-AF65-F5344CB8AC3E}">
        <p14:creationId xmlns:p14="http://schemas.microsoft.com/office/powerpoint/2010/main" val="168556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mean and 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D-dimensional </a:t>
            </a:r>
            <a:r>
              <a:rPr lang="en-US" b="1" dirty="0"/>
              <a:t>m</a:t>
            </a:r>
            <a:r>
              <a:rPr lang="en-US" b="1" dirty="0" smtClean="0"/>
              <a:t>ean vector</a:t>
            </a:r>
            <a:r>
              <a:rPr lang="en-US" dirty="0" smtClean="0"/>
              <a:t> has elements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 x D </a:t>
            </a:r>
            <a:r>
              <a:rPr lang="en-US" b="1" dirty="0" smtClean="0"/>
              <a:t>covariance matrix</a:t>
            </a:r>
            <a:r>
              <a:rPr lang="en-US" dirty="0" smtClean="0"/>
              <a:t> has elements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642091"/>
              </p:ext>
            </p:extLst>
          </p:nvPr>
        </p:nvGraphicFramePr>
        <p:xfrm>
          <a:off x="2909888" y="2133600"/>
          <a:ext cx="3108325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name="Equation" r:id="rId3" imgW="800100" imgH="457200" progId="Equation.3">
                  <p:embed/>
                </p:oleObj>
              </mc:Choice>
              <mc:Fallback>
                <p:oleObj name="Equation" r:id="rId3" imgW="800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9888" y="2133600"/>
                        <a:ext cx="3108325" cy="160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844327"/>
              </p:ext>
            </p:extLst>
          </p:nvPr>
        </p:nvGraphicFramePr>
        <p:xfrm>
          <a:off x="1691680" y="4725144"/>
          <a:ext cx="5978466" cy="153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Equation" r:id="rId5" imgW="1778000" imgH="457200" progId="Equation.3">
                  <p:embed/>
                </p:oleObj>
              </mc:Choice>
              <mc:Fallback>
                <p:oleObj name="Equation" r:id="rId5" imgW="1778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1680" y="4725144"/>
                        <a:ext cx="5978466" cy="153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909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covariance </a:t>
            </a:r>
            <a:r>
              <a:rPr lang="en-US" dirty="0"/>
              <a:t>m</a:t>
            </a:r>
            <a:r>
              <a:rPr lang="en-US" dirty="0" smtClean="0"/>
              <a:t>atrix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88950"/>
              </p:ext>
            </p:extLst>
          </p:nvPr>
        </p:nvGraphicFramePr>
        <p:xfrm>
          <a:off x="1043608" y="1628800"/>
          <a:ext cx="5256584" cy="290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Equation" r:id="rId3" imgW="1816100" imgH="1003300" progId="Equation.3">
                  <p:embed/>
                </p:oleObj>
              </mc:Choice>
              <mc:Fallback>
                <p:oleObj name="Equation" r:id="rId3" imgW="18161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628800"/>
                        <a:ext cx="5256584" cy="2903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115616" y="2564904"/>
            <a:ext cx="2088232" cy="2952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3688" y="5949280"/>
            <a:ext cx="76328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 correlation between genes 1 and 2  </a:t>
            </a:r>
            <a:endParaRPr lang="en-US" sz="3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532195"/>
              </p:ext>
            </p:extLst>
          </p:nvPr>
        </p:nvGraphicFramePr>
        <p:xfrm>
          <a:off x="311150" y="5616575"/>
          <a:ext cx="1538288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0" name="Equation" r:id="rId5" imgW="558800" imgH="457200" progId="Equation.3">
                  <p:embed/>
                </p:oleObj>
              </mc:Choice>
              <mc:Fallback>
                <p:oleObj name="Equation" r:id="rId5" imgW="558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150" y="5616575"/>
                        <a:ext cx="1538288" cy="1277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3203848" y="2996952"/>
            <a:ext cx="216024" cy="2016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879486"/>
              </p:ext>
            </p:extLst>
          </p:nvPr>
        </p:nvGraphicFramePr>
        <p:xfrm>
          <a:off x="2843808" y="5073814"/>
          <a:ext cx="812864" cy="684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Equation" r:id="rId7" imgW="241300" imgH="203200" progId="Equation.3">
                  <p:embed/>
                </p:oleObj>
              </mc:Choice>
              <mc:Fallback>
                <p:oleObj name="Equation" r:id="rId7" imgW="241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3808" y="5073814"/>
                        <a:ext cx="812864" cy="684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63888" y="5085184"/>
            <a:ext cx="76328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 variance of gene 2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043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488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8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1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24744"/>
            <a:ext cx="5184576" cy="507983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Projecting data onto lower dimension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763688" y="630932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 Recognition and Machine </a:t>
            </a:r>
            <a:r>
              <a:rPr lang="en-US" dirty="0" smtClean="0"/>
              <a:t>Learning, Chris Bishop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6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hlinkClick r:id="rId2"/>
            </a:endParaRPr>
          </a:p>
          <a:p>
            <a:pPr marL="0" indent="0">
              <a:buNone/>
            </a:pPr>
            <a:r>
              <a:rPr lang="en-US" b="1" dirty="0" smtClean="0">
                <a:hlinkClick r:id="rId2"/>
              </a:rPr>
              <a:t>sklearn.decomposition.PCA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1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3" y="1268760"/>
            <a:ext cx="9144000" cy="1944216"/>
          </a:xfrm>
        </p:spPr>
        <p:txBody>
          <a:bodyPr>
            <a:noAutofit/>
          </a:bodyPr>
          <a:lstStyle/>
          <a:p>
            <a:r>
              <a:rPr lang="en-GB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Machine learning and its application on single-cell data</a:t>
            </a:r>
            <a:endParaRPr lang="en-GB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67544" y="3284984"/>
            <a:ext cx="8424936" cy="26642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Sumon Ahmed</a:t>
            </a:r>
          </a:p>
          <a:p>
            <a:r>
              <a:rPr lang="en-US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en-US" sz="2600" baseline="30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rd</a:t>
            </a:r>
            <a:r>
              <a:rPr lang="en-US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Year PhD student</a:t>
            </a:r>
          </a:p>
          <a:p>
            <a:r>
              <a:rPr lang="en-US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Division of Informatics, Imaging and Data Sciences</a:t>
            </a:r>
          </a:p>
          <a:p>
            <a:r>
              <a:rPr lang="en-US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Faculty of Biology, Medicine and Health</a:t>
            </a:r>
          </a:p>
          <a:p>
            <a:r>
              <a:rPr lang="en-US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University of Manchester</a:t>
            </a:r>
            <a:endParaRPr lang="en-GB" sz="2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800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b="1" dirty="0" smtClean="0"/>
              <a:t>Single-cell data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73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Blood cells generation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5113211"/>
            <a:ext cx="8229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The entire blood system can be restored from a single </a:t>
            </a:r>
            <a:r>
              <a:rPr lang="en-US" sz="2400" dirty="0" err="1" smtClean="0"/>
              <a:t>haematopoietic</a:t>
            </a:r>
            <a:r>
              <a:rPr lang="en-US" sz="2400" dirty="0" smtClean="0"/>
              <a:t> stem cell (HSC)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77585"/>
            <a:ext cx="575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https://</a:t>
            </a:r>
            <a:r>
              <a:rPr lang="en-US" sz="1400" dirty="0" err="1">
                <a:latin typeface="Times New Roman"/>
                <a:cs typeface="Times New Roman"/>
              </a:rPr>
              <a:t>stemexpressdonors.com</a:t>
            </a:r>
            <a:r>
              <a:rPr lang="en-US" sz="1400" dirty="0">
                <a:latin typeface="Times New Roman"/>
                <a:cs typeface="Times New Roman"/>
              </a:rPr>
              <a:t>/adult-stem-cells/</a:t>
            </a:r>
          </a:p>
        </p:txBody>
      </p:sp>
      <p:pic>
        <p:nvPicPr>
          <p:cNvPr id="7" name="Picture 6" descr="bo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37" y="1127614"/>
            <a:ext cx="4981747" cy="398559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6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of HSC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173" y="1637548"/>
            <a:ext cx="9243169" cy="3561091"/>
            <a:chOff x="62173" y="1365424"/>
            <a:chExt cx="9243169" cy="3561091"/>
          </a:xfrm>
        </p:grpSpPr>
        <p:pic>
          <p:nvPicPr>
            <p:cNvPr id="4" name="Picture 3" descr="EHT_process_v5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173" y="1365424"/>
              <a:ext cx="6241646" cy="290985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865" y="4275282"/>
              <a:ext cx="534670" cy="4131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89553" y="4275282"/>
              <a:ext cx="12531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/>
                <a:t>Endothelium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6261" y="4324102"/>
              <a:ext cx="497109" cy="3841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4153" y="4286124"/>
              <a:ext cx="534670" cy="4221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2381" y="4204101"/>
              <a:ext cx="435386" cy="5041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848321" y="4223438"/>
              <a:ext cx="1781257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/>
                <a:t>Hemogenic</a:t>
              </a:r>
              <a:r>
                <a:rPr lang="en-US" sz="1600" dirty="0" smtClean="0"/>
                <a:t> </a:t>
              </a:r>
              <a:br>
                <a:rPr lang="en-US" sz="1600" dirty="0" smtClean="0"/>
              </a:br>
              <a:r>
                <a:rPr lang="en-US" sz="1600" dirty="0" smtClean="0"/>
                <a:t>endothelium </a:t>
              </a:r>
              <a:r>
                <a:rPr lang="en-US" sz="1600" dirty="0"/>
                <a:t>(HE)</a:t>
              </a:r>
              <a:endParaRPr lang="en-GB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94188" y="4352604"/>
              <a:ext cx="19088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Undergoing </a:t>
              </a:r>
              <a:r>
                <a:rPr lang="en-US" sz="1600" dirty="0" smtClean="0"/>
                <a:t>EHT</a:t>
              </a:r>
              <a:endParaRPr lang="en-US" sz="16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67767" y="4095518"/>
              <a:ext cx="18375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Intra-</a:t>
              </a:r>
              <a:r>
                <a:rPr lang="en-US" sz="1600" dirty="0" smtClean="0"/>
                <a:t>aortic </a:t>
              </a:r>
              <a:br>
                <a:rPr lang="en-US" sz="1600" dirty="0" smtClean="0"/>
              </a:br>
              <a:r>
                <a:rPr lang="en-US" sz="1600" dirty="0" err="1" smtClean="0"/>
                <a:t>haematopoietic</a:t>
              </a:r>
              <a:r>
                <a:rPr lang="en-US" sz="1600" dirty="0" smtClean="0"/>
                <a:t> </a:t>
              </a:r>
              <a:br>
                <a:rPr lang="en-US" sz="1600" dirty="0" smtClean="0"/>
              </a:br>
              <a:r>
                <a:rPr lang="en-US" sz="1600" dirty="0" smtClean="0"/>
                <a:t>clusters </a:t>
              </a:r>
              <a:r>
                <a:rPr lang="en-US" sz="1600" dirty="0"/>
                <a:t>(IAHC)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01876" y="1579773"/>
              <a:ext cx="2452362" cy="24149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nature08764-s3 (Converted).mo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 rot="17966098">
              <a:off x="6859412" y="1847009"/>
              <a:ext cx="1732947" cy="1842976"/>
            </a:xfrm>
            <a:prstGeom prst="rect">
              <a:avLst/>
            </a:prstGeom>
          </p:spPr>
        </p:pic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Endo &amp; HE</a:t>
            </a:r>
          </a:p>
        </p:txBody>
      </p:sp>
      <p:pic>
        <p:nvPicPr>
          <p:cNvPr id="4" name="Picture 3" descr="pseudoTim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09" y="1281576"/>
            <a:ext cx="3142211" cy="2138997"/>
          </a:xfrm>
          <a:prstGeom prst="rect">
            <a:avLst/>
          </a:prstGeom>
        </p:spPr>
      </p:pic>
      <p:pic>
        <p:nvPicPr>
          <p:cNvPr id="5" name="Picture 4" descr="Runx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22"/>
          <a:stretch/>
        </p:blipFill>
        <p:spPr>
          <a:xfrm>
            <a:off x="5834391" y="1270635"/>
            <a:ext cx="2399607" cy="2286000"/>
          </a:xfrm>
          <a:prstGeom prst="rect">
            <a:avLst/>
          </a:prstGeom>
        </p:spPr>
      </p:pic>
      <p:pic>
        <p:nvPicPr>
          <p:cNvPr id="6" name="Picture 5" descr="Gfi1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964"/>
          <a:stretch/>
        </p:blipFill>
        <p:spPr>
          <a:xfrm>
            <a:off x="3432936" y="1270635"/>
            <a:ext cx="2401455" cy="22860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914793"/>
            <a:ext cx="1950720" cy="19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5432" y="3914793"/>
            <a:ext cx="1950720" cy="19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3664" y="3914793"/>
            <a:ext cx="1950720" cy="19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1896" y="3913871"/>
            <a:ext cx="1950720" cy="19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89720" y="5578020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</a:rPr>
              <a:t>dapi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1968" y="557767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cd31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0160" y="557097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gfi1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6737" y="55780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Gene A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896" y="1149975"/>
            <a:ext cx="186509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Gfi1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231634" y="1150534"/>
            <a:ext cx="186509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Gene A</a:t>
            </a:r>
            <a:endParaRPr lang="en-US" sz="12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Pseudotime</a:t>
            </a:r>
            <a:r>
              <a:rPr lang="en-US" dirty="0"/>
              <a:t> Ordering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016876"/>
            <a:ext cx="8229600" cy="5265972"/>
            <a:chOff x="691537" y="1004886"/>
            <a:chExt cx="8341650" cy="5434015"/>
          </a:xfrm>
        </p:grpSpPr>
        <p:pic>
          <p:nvPicPr>
            <p:cNvPr id="6" name="Picture 5" descr="PSEUDO-1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37" y="1004886"/>
              <a:ext cx="8341650" cy="1962173"/>
            </a:xfrm>
            <a:prstGeom prst="rect">
              <a:avLst/>
            </a:prstGeom>
          </p:spPr>
        </p:pic>
        <p:pic>
          <p:nvPicPr>
            <p:cNvPr id="7" name="Picture 6" descr="PSEUDO-2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" y="3048247"/>
              <a:ext cx="3066174" cy="3222611"/>
            </a:xfrm>
            <a:prstGeom prst="rect">
              <a:avLst/>
            </a:prstGeom>
          </p:spPr>
        </p:pic>
        <p:pic>
          <p:nvPicPr>
            <p:cNvPr id="9" name="Picture 8" descr="pseudo-4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765" y="2967059"/>
              <a:ext cx="4781033" cy="347184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510" y="6203465"/>
            <a:ext cx="362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Campbell &amp; </a:t>
            </a:r>
            <a:r>
              <a:rPr lang="en-US" sz="1400" dirty="0" err="1" smtClean="0">
                <a:latin typeface="Times New Roman"/>
                <a:cs typeface="Times New Roman"/>
              </a:rPr>
              <a:t>Yau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 err="1">
                <a:latin typeface="Times New Roman"/>
                <a:cs typeface="Times New Roman"/>
              </a:rPr>
              <a:t>PLoS</a:t>
            </a:r>
            <a:r>
              <a:rPr lang="en-US" sz="1400" i="1" dirty="0">
                <a:latin typeface="Times New Roman"/>
                <a:cs typeface="Times New Roman"/>
              </a:rPr>
              <a:t> </a:t>
            </a:r>
            <a:r>
              <a:rPr lang="en-US" sz="1400" i="1" dirty="0" err="1">
                <a:latin typeface="Times New Roman"/>
                <a:cs typeface="Times New Roman"/>
              </a:rPr>
              <a:t>Comput</a:t>
            </a:r>
            <a:r>
              <a:rPr lang="en-US" sz="1400" i="1" dirty="0">
                <a:latin typeface="Times New Roman"/>
                <a:cs typeface="Times New Roman"/>
              </a:rPr>
              <a:t>. </a:t>
            </a:r>
            <a:r>
              <a:rPr lang="en-US" sz="1400" i="1" dirty="0" err="1" smtClean="0">
                <a:latin typeface="Times New Roman"/>
                <a:cs typeface="Times New Roman"/>
              </a:rPr>
              <a:t>Biol</a:t>
            </a:r>
            <a:r>
              <a:rPr lang="en-US" sz="1400" i="1" dirty="0" smtClean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(2016)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7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Pseudotime</a:t>
            </a:r>
            <a:r>
              <a:rPr lang="en-US" dirty="0" smtClean="0"/>
              <a:t>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816" y="1875577"/>
            <a:ext cx="8229600" cy="3566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Uncertainty:</a:t>
            </a:r>
            <a:r>
              <a:rPr lang="en-US" sz="2400" dirty="0" smtClean="0"/>
              <a:t> </a:t>
            </a:r>
            <a:r>
              <a:rPr lang="en-US" sz="2400" dirty="0" err="1" smtClean="0"/>
              <a:t>Pseudotime</a:t>
            </a:r>
            <a:r>
              <a:rPr lang="en-US" sz="2400" dirty="0" smtClean="0"/>
              <a:t> assignment for the same cell can </a:t>
            </a:r>
            <a:r>
              <a:rPr lang="en-US" sz="2400" dirty="0"/>
              <a:t>vary significantly (Campbell &amp; </a:t>
            </a:r>
            <a:r>
              <a:rPr lang="en-US" sz="2400" dirty="0" err="1" smtClean="0"/>
              <a:t>Yau</a:t>
            </a:r>
            <a:r>
              <a:rPr lang="en-US" sz="2400" i="1" dirty="0" smtClean="0">
                <a:latin typeface="Times New Roman"/>
                <a:cs typeface="Times New Roman"/>
              </a:rPr>
              <a:t>, </a:t>
            </a:r>
            <a:r>
              <a:rPr lang="en-US" sz="2400" dirty="0" smtClean="0"/>
              <a:t>2016)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400" dirty="0" smtClean="0"/>
              <a:t>Solution: </a:t>
            </a:r>
            <a:r>
              <a:rPr lang="en-US" sz="2400" b="1" dirty="0" smtClean="0">
                <a:solidFill>
                  <a:srgbClr val="008000"/>
                </a:solidFill>
              </a:rPr>
              <a:t>Probabilistic model</a:t>
            </a:r>
            <a:r>
              <a:rPr lang="en-US" sz="2400" dirty="0" smtClean="0"/>
              <a:t>, e.g. the Gaussian Process Latent Variable Model (GPLVM)</a:t>
            </a:r>
          </a:p>
          <a:p>
            <a:pPr lvl="1"/>
            <a:r>
              <a:rPr lang="en-US" sz="2400" dirty="0"/>
              <a:t>Non-linear Dimension Reduction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-1" y="6212120"/>
            <a:ext cx="5760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00" dirty="0" smtClean="0">
                <a:latin typeface="Times New Roman"/>
                <a:cs typeface="Times New Roman"/>
              </a:rPr>
              <a:t>Lawrence, </a:t>
            </a:r>
            <a:r>
              <a:rPr lang="is-IS" sz="1400" i="1" dirty="0" smtClean="0">
                <a:latin typeface="Times New Roman"/>
                <a:cs typeface="Times New Roman"/>
              </a:rPr>
              <a:t>Machine Learning Research</a:t>
            </a:r>
            <a:r>
              <a:rPr lang="is-IS" sz="1400" dirty="0" smtClean="0">
                <a:latin typeface="Times New Roman"/>
                <a:cs typeface="Times New Roman"/>
              </a:rPr>
              <a:t> (2005)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Process (GP)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40613"/>
            <a:ext cx="8484566" cy="4865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Probability distributions over functions</a:t>
            </a:r>
            <a:br>
              <a:rPr lang="en-US" sz="2400" dirty="0"/>
            </a:br>
            <a:endParaRPr lang="en-US" sz="2400" dirty="0"/>
          </a:p>
          <a:p>
            <a:pPr marL="0" indent="0" algn="ctr">
              <a:buNone/>
            </a:pPr>
            <a:r>
              <a:rPr lang="en-US" sz="2400" i="1" dirty="0" smtClean="0"/>
              <a:t>f(x) ~ GP</a:t>
            </a:r>
            <a:r>
              <a:rPr lang="en-US" sz="2400" dirty="0" smtClean="0"/>
              <a:t> (mean(</a:t>
            </a:r>
            <a:r>
              <a:rPr lang="en-US" sz="2400" i="1" dirty="0"/>
              <a:t>x</a:t>
            </a:r>
            <a:r>
              <a:rPr lang="en-US" sz="2400" dirty="0" smtClean="0"/>
              <a:t>), </a:t>
            </a:r>
            <a:r>
              <a:rPr lang="en-US" sz="2400" dirty="0" err="1" smtClean="0"/>
              <a:t>cov</a:t>
            </a:r>
            <a:r>
              <a:rPr lang="en-US" sz="2400" dirty="0" smtClean="0"/>
              <a:t>(</a:t>
            </a:r>
            <a:r>
              <a:rPr lang="en-US" sz="2400" i="1" dirty="0"/>
              <a:t>x</a:t>
            </a:r>
            <a:r>
              <a:rPr lang="en-US" sz="2400" i="1" dirty="0" smtClean="0"/>
              <a:t>, </a:t>
            </a:r>
            <a:r>
              <a:rPr lang="en-US" sz="2400" i="1" dirty="0"/>
              <a:t>x</a:t>
            </a:r>
            <a:r>
              <a:rPr lang="en-US" sz="2400" i="1" dirty="0" smtClean="0"/>
              <a:t>*</a:t>
            </a:r>
            <a:r>
              <a:rPr lang="en-US" sz="2400" dirty="0" smtClean="0"/>
              <a:t>))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Covariance </a:t>
            </a:r>
            <a:r>
              <a:rPr lang="en-US" sz="2400" dirty="0"/>
              <a:t>function </a:t>
            </a:r>
            <a:r>
              <a:rPr lang="en-US" sz="2400" i="1" dirty="0"/>
              <a:t>k</a:t>
            </a:r>
            <a:r>
              <a:rPr lang="en-US" sz="2400" dirty="0"/>
              <a:t> = </a:t>
            </a:r>
            <a:r>
              <a:rPr lang="en-US" sz="2400" dirty="0" err="1"/>
              <a:t>cov</a:t>
            </a:r>
            <a:r>
              <a:rPr lang="en-US" sz="2400" dirty="0" smtClean="0"/>
              <a:t>(</a:t>
            </a:r>
            <a:r>
              <a:rPr lang="en-US" sz="2400" i="1" dirty="0"/>
              <a:t>x</a:t>
            </a:r>
            <a:r>
              <a:rPr lang="en-US" sz="2400" i="1" dirty="0" smtClean="0"/>
              <a:t>, </a:t>
            </a:r>
            <a:r>
              <a:rPr lang="en-US" sz="2400" i="1" dirty="0"/>
              <a:t>x</a:t>
            </a:r>
            <a:r>
              <a:rPr lang="en-US" sz="2400" i="1" dirty="0" smtClean="0"/>
              <a:t>*</a:t>
            </a:r>
            <a:r>
              <a:rPr lang="en-US" sz="2400" dirty="0" smtClean="0"/>
              <a:t>) </a:t>
            </a:r>
            <a:r>
              <a:rPr lang="en-US" sz="2400" dirty="0"/>
              <a:t>defines typical </a:t>
            </a:r>
            <a:r>
              <a:rPr lang="en-US" sz="2400" dirty="0" smtClean="0"/>
              <a:t>properties</a:t>
            </a:r>
            <a:endParaRPr lang="en-US" sz="2400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Static</a:t>
            </a:r>
            <a:r>
              <a:rPr lang="en-US" sz="2400" dirty="0"/>
              <a:t>...</a:t>
            </a:r>
            <a:r>
              <a:rPr lang="en-US" sz="2400" dirty="0" smtClean="0"/>
              <a:t>Dynamic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Smooth</a:t>
            </a:r>
            <a:r>
              <a:rPr lang="en-US" sz="2400" dirty="0"/>
              <a:t>...</a:t>
            </a:r>
            <a:r>
              <a:rPr lang="en-US" sz="2400" dirty="0" smtClean="0"/>
              <a:t>Rough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Stationary</a:t>
            </a:r>
            <a:r>
              <a:rPr lang="en-US" sz="2400" dirty="0"/>
              <a:t>...non-</a:t>
            </a:r>
            <a:r>
              <a:rPr lang="en-US" sz="2400" dirty="0" smtClean="0"/>
              <a:t>Stationary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Periodic</a:t>
            </a:r>
            <a:r>
              <a:rPr lang="en-US" sz="2400" dirty="0"/>
              <a:t>...</a:t>
            </a:r>
            <a:r>
              <a:rPr lang="en-US" sz="2400" dirty="0" smtClean="0"/>
              <a:t>Chaotic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covariance function has parameters tuning these properties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321" y="6214653"/>
            <a:ext cx="6388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>
                <a:latin typeface="Times New Roman"/>
                <a:cs typeface="Times New Roman"/>
              </a:rPr>
              <a:t>Rasmussen &amp; </a:t>
            </a:r>
            <a:r>
              <a:rPr lang="en-US" sz="1400" dirty="0" smtClean="0">
                <a:latin typeface="Times New Roman"/>
                <a:cs typeface="Times New Roman"/>
              </a:rPr>
              <a:t>Williams, Gaussian </a:t>
            </a:r>
            <a:r>
              <a:rPr lang="en-US" sz="1400" dirty="0">
                <a:latin typeface="Times New Roman"/>
                <a:cs typeface="Times New Roman"/>
              </a:rPr>
              <a:t>Processes for Machine </a:t>
            </a:r>
            <a:r>
              <a:rPr lang="en-US" sz="1400" dirty="0" smtClean="0">
                <a:latin typeface="Times New Roman"/>
                <a:cs typeface="Times New Roman"/>
              </a:rPr>
              <a:t>Learning, (</a:t>
            </a:r>
            <a:r>
              <a:rPr lang="en-US" sz="1400" dirty="0">
                <a:latin typeface="Times New Roman"/>
                <a:cs typeface="Times New Roman"/>
              </a:rPr>
              <a:t>MIT Press, 2006)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4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Regression</a:t>
            </a:r>
            <a:endParaRPr lang="en-US" dirty="0"/>
          </a:p>
        </p:txBody>
      </p:sp>
      <p:pic>
        <p:nvPicPr>
          <p:cNvPr id="5" name="Picture 4" descr="Prior_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4" y="1705427"/>
            <a:ext cx="4145329" cy="3939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6325" y="5559011"/>
            <a:ext cx="35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3645" y="3356908"/>
            <a:ext cx="57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dirty="0" smtClean="0"/>
              <a:t>(x)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Regression</a:t>
            </a:r>
            <a:endParaRPr lang="en-US" dirty="0"/>
          </a:p>
        </p:txBody>
      </p:sp>
      <p:pic>
        <p:nvPicPr>
          <p:cNvPr id="5" name="Picture 4" descr="Prior_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4" y="1705427"/>
            <a:ext cx="4145329" cy="3939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4286" y="5561197"/>
            <a:ext cx="35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20071" y="3490687"/>
            <a:ext cx="57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dirty="0" smtClean="0"/>
              <a:t>(x)</a:t>
            </a:r>
            <a:endParaRPr lang="en-US" i="1" dirty="0"/>
          </a:p>
        </p:txBody>
      </p:sp>
      <p:pic>
        <p:nvPicPr>
          <p:cNvPr id="10" name="Picture 9" descr="Posterior_int_lab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96" y="1705427"/>
            <a:ext cx="4145329" cy="3939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6325" y="5559011"/>
            <a:ext cx="35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3645" y="3356908"/>
            <a:ext cx="57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i="1" dirty="0" smtClean="0"/>
              <a:t>(x)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Pseudotime</a:t>
            </a:r>
            <a:r>
              <a:rPr lang="en-US" dirty="0" smtClean="0"/>
              <a:t> ordering with GPLVM</a:t>
            </a:r>
            <a:endParaRPr lang="en-US" dirty="0"/>
          </a:p>
        </p:txBody>
      </p:sp>
      <p:pic>
        <p:nvPicPr>
          <p:cNvPr id="4" name="Picture 3" descr="Psedo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1026"/>
            <a:ext cx="9144000" cy="2461846"/>
          </a:xfrm>
          <a:prstGeom prst="rect">
            <a:avLst/>
          </a:prstGeom>
        </p:spPr>
      </p:pic>
      <p:pic>
        <p:nvPicPr>
          <p:cNvPr id="5" name="Picture 4" descr="pseudoTim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96" y="4189823"/>
            <a:ext cx="8954238" cy="2138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725" y="4785075"/>
            <a:ext cx="6731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4785075"/>
            <a:ext cx="673100" cy="444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706561" y="1533105"/>
            <a:ext cx="0" cy="2549767"/>
          </a:xfrm>
          <a:prstGeom prst="line">
            <a:avLst/>
          </a:prstGeom>
          <a:ln w="19050" cmpd="sng">
            <a:solidFill>
              <a:srgbClr val="FF9E4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17844" y="1533104"/>
            <a:ext cx="0" cy="2549768"/>
          </a:xfrm>
          <a:prstGeom prst="line">
            <a:avLst/>
          </a:prstGeom>
          <a:ln w="19050" cmpd="sng">
            <a:solidFill>
              <a:srgbClr val="FF9E4A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889942" y="1533104"/>
            <a:ext cx="0" cy="2354141"/>
          </a:xfrm>
          <a:prstGeom prst="line">
            <a:avLst/>
          </a:prstGeom>
          <a:ln w="19050" cmpd="sng">
            <a:solidFill>
              <a:srgbClr val="67BF5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2825" y="1436360"/>
            <a:ext cx="66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t1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1500" y="1436360"/>
            <a:ext cx="66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264699" y="1436360"/>
            <a:ext cx="66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t3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80240" y="1621026"/>
            <a:ext cx="1505321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1094865" y="1436360"/>
            <a:ext cx="66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t0</a:t>
            </a:r>
            <a:endParaRPr lang="en-US" sz="2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29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5348" y="1040480"/>
            <a:ext cx="4444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Embryo stage 10.5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160 cells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286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and its application on biological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visualization and dimensionality reduction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Application of machine learning on Single-cell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7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729" y="330994"/>
            <a:ext cx="8229600" cy="571988"/>
          </a:xfrm>
        </p:spPr>
        <p:txBody>
          <a:bodyPr>
            <a:noAutofit/>
          </a:bodyPr>
          <a:lstStyle/>
          <a:p>
            <a:r>
              <a:rPr lang="en-US" dirty="0" err="1" smtClean="0"/>
              <a:t>Pseudotime</a:t>
            </a:r>
            <a:r>
              <a:rPr lang="en-US" dirty="0" smtClean="0"/>
              <a:t> branching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176" y="1048786"/>
            <a:ext cx="812780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Single-cell </a:t>
            </a:r>
            <a:r>
              <a:rPr lang="en-US" sz="2400" dirty="0" err="1" smtClean="0"/>
              <a:t>qPCR</a:t>
            </a:r>
            <a:r>
              <a:rPr lang="en-US" sz="2400" dirty="0" smtClean="0"/>
              <a:t> of early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437 cells and 48 genes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Three cell states in the 64 cell stage: TE, EPI, PE</a:t>
            </a:r>
            <a:endParaRPr lang="en-US" sz="2400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8" y="6197258"/>
            <a:ext cx="3831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Times New Roman"/>
                <a:cs typeface="Times New Roman"/>
              </a:rPr>
              <a:t>Guo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et al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>
                <a:latin typeface="Times New Roman"/>
                <a:cs typeface="Times New Roman"/>
              </a:rPr>
              <a:t>Developmental cell </a:t>
            </a:r>
            <a:r>
              <a:rPr lang="en-US" sz="1400" dirty="0" smtClean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Times New Roman"/>
                <a:cs typeface="Times New Roman"/>
              </a:rPr>
              <a:t>2014</a:t>
            </a:r>
            <a:r>
              <a:rPr lang="en-US" sz="1400" dirty="0" smtClean="0">
                <a:latin typeface="Times New Roman"/>
                <a:cs typeface="Times New Roman"/>
              </a:rPr>
              <a:t>)</a:t>
            </a:r>
          </a:p>
          <a:p>
            <a:pPr algn="just"/>
            <a:r>
              <a:rPr lang="en-US" sz="1400" dirty="0" smtClean="0">
                <a:latin typeface="Times New Roman"/>
                <a:cs typeface="Times New Roman"/>
              </a:rPr>
              <a:t>Ahmed et al. Bioinformatics(2019)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11" name="Picture 10" descr="Withpri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66" y="2559689"/>
            <a:ext cx="3642659" cy="33634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36452" y="5848494"/>
            <a:ext cx="2771725" cy="36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BGPLVM-1 (</a:t>
            </a:r>
            <a:r>
              <a:rPr lang="en-US" dirty="0" err="1" smtClean="0"/>
              <a:t>Pseudotime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49080" y="5839993"/>
            <a:ext cx="61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PC-1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71282" y="2267092"/>
            <a:ext cx="56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01925" y="2267092"/>
            <a:ext cx="175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Bayesian GPLVM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90805" y="4127350"/>
            <a:ext cx="61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PC-2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161420" y="4002512"/>
            <a:ext cx="132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BGPLVM-2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PC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64904"/>
            <a:ext cx="335781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0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r>
              <a:rPr lang="en-US" dirty="0"/>
              <a:t>Identifying Cell cycle Peak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803" y="1087416"/>
            <a:ext cx="8120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Single-cell </a:t>
            </a:r>
            <a:r>
              <a:rPr lang="en-US" sz="2400" dirty="0">
                <a:latin typeface="Arial"/>
                <a:cs typeface="Arial"/>
              </a:rPr>
              <a:t>PC3 human prostate cancer cell line </a:t>
            </a:r>
            <a:r>
              <a:rPr lang="en-US" sz="2400" dirty="0" smtClean="0">
                <a:latin typeface="Arial"/>
                <a:cs typeface="Arial"/>
              </a:rPr>
              <a:t>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Cell cycle </a:t>
            </a:r>
            <a:r>
              <a:rPr lang="en-US" sz="2400" dirty="0" err="1">
                <a:cs typeface="Arial"/>
              </a:rPr>
              <a:t>nCounter</a:t>
            </a:r>
            <a:r>
              <a:rPr lang="en-US" sz="2400" dirty="0">
                <a:cs typeface="Arial"/>
              </a:rPr>
              <a:t> data</a:t>
            </a:r>
            <a:r>
              <a:rPr lang="en-US" sz="2400" dirty="0" smtClean="0">
                <a:latin typeface="Arial"/>
                <a:cs typeface="Arial"/>
              </a:rPr>
              <a:t> of 361 </a:t>
            </a:r>
            <a:r>
              <a:rPr lang="en-US" sz="2400" dirty="0">
                <a:latin typeface="Arial"/>
                <a:cs typeface="Arial"/>
              </a:rPr>
              <a:t>cells and </a:t>
            </a:r>
            <a:r>
              <a:rPr lang="en-US" sz="2400" dirty="0" smtClean="0">
                <a:latin typeface="Arial"/>
                <a:cs typeface="Arial"/>
              </a:rPr>
              <a:t>56 genes</a:t>
            </a:r>
          </a:p>
        </p:txBody>
      </p:sp>
      <p:pic>
        <p:nvPicPr>
          <p:cNvPr id="7" name="Picture 6" descr="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63" y="2169164"/>
            <a:ext cx="6637261" cy="3806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82" y="6214653"/>
            <a:ext cx="3216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 err="1" smtClean="0">
                <a:latin typeface="Times New Roman"/>
                <a:cs typeface="Times New Roman"/>
              </a:rPr>
              <a:t>McDavid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et al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 err="1">
                <a:latin typeface="Times New Roman"/>
                <a:cs typeface="Times New Roman"/>
              </a:rPr>
              <a:t>PLoS</a:t>
            </a:r>
            <a:r>
              <a:rPr lang="en-US" sz="1400" i="1" dirty="0">
                <a:latin typeface="Times New Roman"/>
                <a:cs typeface="Times New Roman"/>
              </a:rPr>
              <a:t> </a:t>
            </a:r>
            <a:r>
              <a:rPr lang="en-US" sz="1400" i="1" dirty="0" err="1">
                <a:latin typeface="Times New Roman"/>
                <a:cs typeface="Times New Roman"/>
              </a:rPr>
              <a:t>Comput</a:t>
            </a:r>
            <a:r>
              <a:rPr lang="en-US" sz="1400" i="1" dirty="0">
                <a:latin typeface="Times New Roman"/>
                <a:cs typeface="Times New Roman"/>
              </a:rPr>
              <a:t>. </a:t>
            </a:r>
            <a:r>
              <a:rPr lang="en-US" sz="1400" i="1" dirty="0" err="1">
                <a:latin typeface="Times New Roman"/>
                <a:cs typeface="Times New Roman"/>
              </a:rPr>
              <a:t>Biol</a:t>
            </a:r>
            <a:r>
              <a:rPr lang="en-US" sz="1400" dirty="0" smtClean="0">
                <a:latin typeface="Times New Roman"/>
                <a:cs typeface="Times New Roman"/>
              </a:rPr>
              <a:t> (</a:t>
            </a:r>
            <a:r>
              <a:rPr lang="en-US" sz="1400" dirty="0">
                <a:latin typeface="Times New Roman"/>
                <a:cs typeface="Times New Roman"/>
              </a:rPr>
              <a:t>2014</a:t>
            </a:r>
            <a:r>
              <a:rPr lang="en-US" sz="1400" dirty="0" smtClean="0">
                <a:latin typeface="Times New Roman"/>
                <a:cs typeface="Times New Roman"/>
              </a:rPr>
              <a:t>)</a:t>
            </a:r>
          </a:p>
          <a:p>
            <a:pPr algn="just"/>
            <a:r>
              <a:rPr lang="en-US" sz="1400" dirty="0" smtClean="0">
                <a:latin typeface="Times New Roman"/>
                <a:cs typeface="Times New Roman"/>
              </a:rPr>
              <a:t>Ahmed et al. Bioinformatics (2019)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50106"/>
          </a:xfrm>
        </p:spPr>
        <p:txBody>
          <a:bodyPr/>
          <a:lstStyle/>
          <a:p>
            <a:r>
              <a:rPr lang="en-US" dirty="0"/>
              <a:t>Identifying Precocious Cells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994" y="1052736"/>
            <a:ext cx="812780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libri"/>
                <a:cs typeface="Calibri"/>
              </a:rPr>
              <a:t>Single cell-RNA </a:t>
            </a:r>
            <a:r>
              <a:rPr lang="en-US" sz="2400" dirty="0" err="1">
                <a:latin typeface="Calibri"/>
                <a:cs typeface="Calibri"/>
              </a:rPr>
              <a:t>seq</a:t>
            </a:r>
            <a:r>
              <a:rPr lang="en-US" sz="2400" dirty="0">
                <a:latin typeface="Calibri"/>
                <a:cs typeface="Calibri"/>
              </a:rPr>
              <a:t> of mouse dendritic cells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307 cells and 74 </a:t>
            </a:r>
            <a:r>
              <a:rPr lang="en-US" sz="2400" dirty="0" smtClean="0">
                <a:latin typeface="Calibri"/>
                <a:cs typeface="Calibri"/>
              </a:rPr>
              <a:t>genes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latin typeface="Calibri"/>
                <a:cs typeface="Calibri"/>
              </a:rPr>
              <a:t>Contains two Precocious cells (have pre-expressed genes)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7" name="Picture 6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5999556" cy="38965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013" y="6237928"/>
            <a:ext cx="2265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Times New Roman"/>
                <a:cs typeface="Times New Roman"/>
              </a:rPr>
              <a:t>Shalek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et al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>
                <a:latin typeface="Times New Roman"/>
                <a:cs typeface="Times New Roman"/>
              </a:rPr>
              <a:t>Nature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Times New Roman"/>
                <a:cs typeface="Times New Roman"/>
              </a:rPr>
              <a:t>2014</a:t>
            </a:r>
            <a:r>
              <a:rPr lang="en-US" sz="1400" dirty="0" smtClean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GPLVM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Python package and Examples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://github.com/ManchesterBioinference/</a:t>
            </a:r>
            <a:r>
              <a:rPr lang="en-US" sz="2000" dirty="0" smtClean="0">
                <a:hlinkClick r:id="rId2"/>
              </a:rPr>
              <a:t>GrandPrix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2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211268"/>
            <a:ext cx="8640960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explosion of data, challenges the existing methods of data analysis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Machine learning is becoming an integrated part of analyzing complex biological data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he </a:t>
            </a:r>
            <a:r>
              <a:rPr lang="en-US" sz="3200" dirty="0"/>
              <a:t>‘curse of dimensionality</a:t>
            </a:r>
            <a:r>
              <a:rPr lang="en-US" sz="3200" dirty="0" smtClean="0"/>
              <a:t>’ especially in case of </a:t>
            </a:r>
            <a:r>
              <a:rPr lang="en-US" sz="3200" dirty="0" err="1" smtClean="0"/>
              <a:t>sc</a:t>
            </a:r>
            <a:r>
              <a:rPr lang="en-US" sz="3200" dirty="0" smtClean="0"/>
              <a:t>-data leads </a:t>
            </a:r>
            <a:r>
              <a:rPr lang="en-US" sz="3200" dirty="0"/>
              <a:t>to data </a:t>
            </a:r>
            <a:r>
              <a:rPr lang="en-US" sz="3200" dirty="0" err="1"/>
              <a:t>sparsity</a:t>
            </a:r>
            <a:r>
              <a:rPr lang="en-US" sz="3200" dirty="0"/>
              <a:t>, </a:t>
            </a:r>
            <a:r>
              <a:rPr lang="en-US" sz="3200" dirty="0" err="1" smtClean="0"/>
              <a:t>overfitting</a:t>
            </a:r>
            <a:r>
              <a:rPr lang="en-US" sz="3200" dirty="0" smtClean="0"/>
              <a:t>, etc.</a:t>
            </a:r>
          </a:p>
          <a:p>
            <a:r>
              <a:rPr lang="en-US" sz="3200" dirty="0" smtClean="0"/>
              <a:t>	- Dimensionality reduction techniques help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3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410"/>
            <a:ext cx="8229600" cy="850106"/>
          </a:xfrm>
        </p:spPr>
        <p:txBody>
          <a:bodyPr/>
          <a:lstStyle/>
          <a:p>
            <a:r>
              <a:rPr lang="en-US" dirty="0" err="1" smtClean="0"/>
              <a:t>Weka</a:t>
            </a:r>
            <a:endParaRPr lang="en-US" dirty="0"/>
          </a:p>
        </p:txBody>
      </p:sp>
      <p:pic>
        <p:nvPicPr>
          <p:cNvPr id="4" name="Picture 3" descr="Screenshot 2019-07-28 at 22.2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939769"/>
            <a:ext cx="8964488" cy="58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2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US" dirty="0" err="1" smtClean="0"/>
              <a:t>Weka</a:t>
            </a:r>
            <a:endParaRPr lang="en-US" dirty="0"/>
          </a:p>
        </p:txBody>
      </p:sp>
      <p:pic>
        <p:nvPicPr>
          <p:cNvPr id="4" name="Picture 3" descr="600px-Weka-3.5.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0" y="112474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6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60066"/>
                </a:solidFill>
              </a:rPr>
              <a:t>Thank You! 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We would like to say a big thank you to the </a:t>
            </a:r>
            <a:r>
              <a:rPr lang="en-US" b="1" dirty="0" smtClean="0">
                <a:solidFill>
                  <a:srgbClr val="008000"/>
                </a:solidFill>
              </a:rPr>
              <a:t>Division of Evolution and Genomic Science </a:t>
            </a:r>
            <a:r>
              <a:rPr lang="en-US" i="1" dirty="0" smtClean="0"/>
              <a:t>for supporting this series, and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8000"/>
                </a:solidFill>
              </a:rPr>
              <a:t>all of you </a:t>
            </a:r>
            <a:r>
              <a:rPr lang="en-US" i="1" dirty="0" smtClean="0"/>
              <a:t>for attending!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Please join us for drinks and chat in the café!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798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Glossaries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igenvectors and eigenvalues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5229200"/>
          </a:xfrm>
        </p:spPr>
        <p:txBody>
          <a:bodyPr>
            <a:normAutofit/>
          </a:bodyPr>
          <a:lstStyle/>
          <a:p>
            <a:r>
              <a:rPr lang="en-US" dirty="0" smtClean="0"/>
              <a:t>Eigenvectors          of the covariance matrix are the directions of maximum variance in the data</a:t>
            </a:r>
          </a:p>
          <a:p>
            <a:r>
              <a:rPr lang="en-US" dirty="0" smtClean="0"/>
              <a:t>Eigenvalues give the variance of data associated with each eigenvector </a:t>
            </a:r>
          </a:p>
          <a:p>
            <a:r>
              <a:rPr lang="en-US" dirty="0"/>
              <a:t>P</a:t>
            </a:r>
            <a:r>
              <a:rPr lang="en-US" dirty="0" smtClean="0"/>
              <a:t>rincipal components (W columns) are the first d eigenvectors ranked by largest eigenvalue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389066"/>
              </p:ext>
            </p:extLst>
          </p:nvPr>
        </p:nvGraphicFramePr>
        <p:xfrm>
          <a:off x="2987824" y="1196752"/>
          <a:ext cx="720079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3" imgW="266700" imgH="241300" progId="Equation.3">
                  <p:embed/>
                </p:oleObj>
              </mc:Choice>
              <mc:Fallback>
                <p:oleObj name="Equation" r:id="rId3" imgW="266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7824" y="1196752"/>
                        <a:ext cx="720079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976934"/>
              </p:ext>
            </p:extLst>
          </p:nvPr>
        </p:nvGraphicFramePr>
        <p:xfrm>
          <a:off x="2843807" y="4437112"/>
          <a:ext cx="3680435" cy="214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5" imgW="1828800" imgH="1066800" progId="Equation.3">
                  <p:embed/>
                </p:oleObj>
              </mc:Choice>
              <mc:Fallback>
                <p:oleObj name="Equation" r:id="rId5" imgW="18288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43807" y="4437112"/>
                        <a:ext cx="3680435" cy="214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528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“it </a:t>
            </a:r>
            <a:r>
              <a:rPr lang="en-US" b="1" i="1" dirty="0"/>
              <a:t>is a field of study that gives the ability to the computer for self-learn without being explicitly programmed</a:t>
            </a:r>
            <a:r>
              <a:rPr lang="en-US" dirty="0" smtClean="0"/>
              <a:t>” </a:t>
            </a:r>
            <a:r>
              <a:rPr lang="mr-IN" dirty="0" smtClean="0"/>
              <a:t>–</a:t>
            </a:r>
            <a:r>
              <a:rPr lang="en-US" dirty="0" smtClean="0"/>
              <a:t> Arthur Samuel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Learns from the data or experience</a:t>
            </a:r>
          </a:p>
          <a:p>
            <a:r>
              <a:rPr lang="en-US" dirty="0" smtClean="0"/>
              <a:t>Finds pattern from the data</a:t>
            </a:r>
          </a:p>
          <a:p>
            <a:r>
              <a:rPr lang="en-US" dirty="0" smtClean="0"/>
              <a:t>Provides knowledge to machine without hard-coding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0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dimension projection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</a:t>
            </a:r>
            <a:r>
              <a:rPr lang="en-US" dirty="0" smtClean="0"/>
              <a:t>“projects” </a:t>
            </a:r>
            <a:r>
              <a:rPr lang="en-US" dirty="0"/>
              <a:t>data onto </a:t>
            </a:r>
            <a:r>
              <a:rPr lang="en-US" b="1" dirty="0"/>
              <a:t>d &lt; D </a:t>
            </a:r>
            <a:r>
              <a:rPr lang="en-US" dirty="0"/>
              <a:t>eigenvectors to get a low dimensional representation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Largest eigenvectors </a:t>
            </a:r>
            <a:r>
              <a:rPr lang="en-GB" dirty="0"/>
              <a:t>are called </a:t>
            </a:r>
            <a:r>
              <a:rPr lang="en-GB" b="1" dirty="0"/>
              <a:t>Principal Components</a:t>
            </a:r>
            <a:r>
              <a:rPr lang="en-GB" dirty="0"/>
              <a:t> (</a:t>
            </a:r>
            <a:r>
              <a:rPr lang="en-GB" dirty="0" smtClean="0"/>
              <a:t>PCs</a:t>
            </a:r>
            <a:r>
              <a:rPr lang="en-GB" dirty="0"/>
              <a:t> </a:t>
            </a:r>
            <a:r>
              <a:rPr lang="mr-IN" dirty="0" smtClean="0"/>
              <a:t>–</a:t>
            </a:r>
            <a:r>
              <a:rPr lang="en-GB" dirty="0" smtClean="0"/>
              <a:t> also known as </a:t>
            </a:r>
            <a:r>
              <a:rPr lang="en-GB" b="1" dirty="0" smtClean="0"/>
              <a:t>Factors</a:t>
            </a:r>
            <a:r>
              <a:rPr lang="en-GB" dirty="0" smtClean="0"/>
              <a:t>)</a:t>
            </a:r>
            <a:endParaRPr lang="en-GB" b="1" dirty="0"/>
          </a:p>
          <a:p>
            <a:r>
              <a:rPr lang="en-GB" dirty="0"/>
              <a:t>Low-d representation                                          </a:t>
            </a:r>
            <a:r>
              <a:rPr lang="en-GB" dirty="0" smtClean="0"/>
              <a:t>are called </a:t>
            </a:r>
            <a:r>
              <a:rPr lang="en-GB" dirty="0"/>
              <a:t>the </a:t>
            </a:r>
            <a:r>
              <a:rPr lang="en-GB" b="1" dirty="0"/>
              <a:t>S</a:t>
            </a:r>
            <a:r>
              <a:rPr lang="en-GB" b="1" dirty="0" smtClean="0"/>
              <a:t>cores</a:t>
            </a:r>
            <a:r>
              <a:rPr lang="en-GB" dirty="0" smtClean="0"/>
              <a:t> or </a:t>
            </a:r>
            <a:r>
              <a:rPr lang="en-GB" b="1" dirty="0" smtClean="0"/>
              <a:t>PCA</a:t>
            </a:r>
            <a:r>
              <a:rPr lang="en-GB" dirty="0" smtClean="0"/>
              <a:t> </a:t>
            </a:r>
            <a:r>
              <a:rPr lang="en-GB" b="1" dirty="0" smtClean="0"/>
              <a:t>Projection</a:t>
            </a:r>
            <a:endParaRPr lang="en-GB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252356"/>
              </p:ext>
            </p:extLst>
          </p:nvPr>
        </p:nvGraphicFramePr>
        <p:xfrm>
          <a:off x="2123728" y="2636912"/>
          <a:ext cx="3672408" cy="125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2636912"/>
                        <a:ext cx="3672408" cy="125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743708"/>
              </p:ext>
            </p:extLst>
          </p:nvPr>
        </p:nvGraphicFramePr>
        <p:xfrm>
          <a:off x="4572000" y="4869160"/>
          <a:ext cx="4032448" cy="745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5" name="Equation" r:id="rId5" imgW="1270000" imgH="241300" progId="Equation.3">
                  <p:embed/>
                </p:oleObj>
              </mc:Choice>
              <mc:Fallback>
                <p:oleObj name="Equation" r:id="rId5" imgW="1270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4869160"/>
                        <a:ext cx="4032448" cy="745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28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Inferring </a:t>
            </a:r>
            <a:r>
              <a:rPr lang="en-US" dirty="0"/>
              <a:t>Withheld Capture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615" y="6233933"/>
            <a:ext cx="286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Times New Roman"/>
                <a:cs typeface="Times New Roman"/>
              </a:rPr>
              <a:t>Windram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et al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>
                <a:latin typeface="Times New Roman"/>
                <a:cs typeface="Times New Roman"/>
              </a:rPr>
              <a:t>The Plant Cell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(</a:t>
            </a:r>
            <a:r>
              <a:rPr lang="en-US" sz="1400" dirty="0">
                <a:latin typeface="Times New Roman"/>
                <a:cs typeface="Times New Roman"/>
              </a:rPr>
              <a:t>2012</a:t>
            </a:r>
            <a:r>
              <a:rPr lang="en-US" sz="1400" dirty="0" smtClean="0">
                <a:latin typeface="Times New Roman"/>
                <a:cs typeface="Times New Roman"/>
              </a:rPr>
              <a:t>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7816" y="1153637"/>
            <a:ext cx="8229600" cy="15947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Whole leaf </a:t>
            </a:r>
            <a:r>
              <a:rPr lang="en-US" i="1" dirty="0"/>
              <a:t>Arabidopsis thaliana</a:t>
            </a:r>
            <a:r>
              <a:rPr lang="en-US" dirty="0"/>
              <a:t> </a:t>
            </a:r>
            <a:r>
              <a:rPr lang="en-US" dirty="0" smtClean="0"/>
              <a:t>microarray data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24 </a:t>
            </a:r>
            <a:r>
              <a:rPr lang="en-US" dirty="0" smtClean="0"/>
              <a:t>time points </a:t>
            </a:r>
            <a:r>
              <a:rPr lang="en-US" dirty="0"/>
              <a:t>and 100 genes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Time series were measured </a:t>
            </a:r>
            <a:r>
              <a:rPr lang="en-US" dirty="0"/>
              <a:t>in 2 hours intervals</a:t>
            </a:r>
          </a:p>
          <a:p>
            <a:pPr lvl="1">
              <a:buFont typeface="Arial"/>
              <a:buChar char="•"/>
            </a:pPr>
            <a:r>
              <a:rPr lang="en-US" dirty="0"/>
              <a:t>Actual capture time is withheld in the inference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 descr="Wind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11" y="2800603"/>
            <a:ext cx="5387587" cy="34654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6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0591"/>
            <a:ext cx="8229600" cy="597644"/>
          </a:xfrm>
        </p:spPr>
        <p:txBody>
          <a:bodyPr>
            <a:normAutofit fontScale="90000"/>
          </a:bodyPr>
          <a:lstStyle/>
          <a:p>
            <a:r>
              <a:rPr lang="en-US" dirty="0"/>
              <a:t>Regenerating Diffusion </a:t>
            </a:r>
            <a:r>
              <a:rPr lang="en-US" dirty="0" err="1"/>
              <a:t>Pseudotime</a:t>
            </a:r>
            <a:r>
              <a:rPr lang="en-US" dirty="0"/>
              <a:t>(DPT)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346" y="990620"/>
            <a:ext cx="812552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 smtClean="0"/>
              <a:t>Droplet based single-cell </a:t>
            </a:r>
            <a:r>
              <a:rPr lang="en-US" sz="2400" dirty="0"/>
              <a:t>RNA-</a:t>
            </a:r>
            <a:r>
              <a:rPr lang="en-US" sz="2400" dirty="0" err="1"/>
              <a:t>seq</a:t>
            </a:r>
            <a:r>
              <a:rPr lang="en-US" sz="2400" dirty="0"/>
              <a:t> of </a:t>
            </a:r>
            <a:r>
              <a:rPr lang="en-US" sz="2400" dirty="0" smtClean="0"/>
              <a:t>mouse ESCs</a:t>
            </a:r>
          </a:p>
          <a:p>
            <a:pPr marL="0" lvl="1"/>
            <a:endParaRPr lang="en-US" sz="500" dirty="0"/>
          </a:p>
          <a:p>
            <a:pPr marL="8001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3366FF"/>
                </a:solidFill>
              </a:rPr>
              <a:t>2717 cells and 2047 genes.</a:t>
            </a:r>
            <a:r>
              <a:rPr lang="en-US" sz="2400" dirty="0" smtClean="0"/>
              <a:t> Cell cycle normalized</a:t>
            </a:r>
          </a:p>
          <a:p>
            <a:pPr marL="628650" lvl="2" indent="-171450">
              <a:buFont typeface="Arial"/>
              <a:buChar char="•"/>
            </a:pPr>
            <a:endParaRPr lang="en-US" sz="500" dirty="0" smtClean="0"/>
          </a:p>
          <a:p>
            <a:pPr marL="800100" lvl="2" indent="-342900">
              <a:buFont typeface="Arial"/>
              <a:buChar char="•"/>
            </a:pPr>
            <a:r>
              <a:rPr lang="en-US" sz="2400" b="1" dirty="0" smtClean="0"/>
              <a:t>Convergence </a:t>
            </a:r>
            <a:r>
              <a:rPr lang="en-US" sz="2400" b="1" dirty="0"/>
              <a:t>Time: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~</a:t>
            </a:r>
            <a:r>
              <a:rPr lang="en-US" sz="2400" b="1" dirty="0" smtClean="0">
                <a:solidFill>
                  <a:srgbClr val="008000"/>
                </a:solidFill>
              </a:rPr>
              <a:t>11s</a:t>
            </a:r>
            <a:r>
              <a:rPr lang="en-US" sz="2400" dirty="0" smtClean="0"/>
              <a:t> </a:t>
            </a:r>
            <a:r>
              <a:rPr lang="en-US" sz="2400" dirty="0"/>
              <a:t>(32 bits float</a:t>
            </a:r>
            <a:r>
              <a:rPr lang="en-US" sz="2400" dirty="0" smtClean="0"/>
              <a:t>) </a:t>
            </a:r>
          </a:p>
          <a:p>
            <a:pPr marL="457200" lvl="2"/>
            <a:r>
              <a:rPr lang="en-US" sz="2400" dirty="0">
                <a:solidFill>
                  <a:srgbClr val="3366FF"/>
                </a:solidFill>
              </a:rPr>
              <a:t>	</a:t>
            </a:r>
            <a:r>
              <a:rPr lang="en-US" sz="2400" dirty="0" smtClean="0">
                <a:solidFill>
                  <a:srgbClr val="3366FF"/>
                </a:solidFill>
              </a:rPr>
              <a:t>						 </a:t>
            </a:r>
            <a:r>
              <a:rPr lang="en-US" sz="2400" dirty="0" smtClean="0">
                <a:solidFill>
                  <a:srgbClr val="008000"/>
                </a:solidFill>
              </a:rPr>
              <a:t>~</a:t>
            </a:r>
            <a:r>
              <a:rPr lang="en-US" sz="2400" b="1" dirty="0" smtClean="0">
                <a:solidFill>
                  <a:srgbClr val="008000"/>
                </a:solidFill>
              </a:rPr>
              <a:t>32s</a:t>
            </a:r>
            <a:r>
              <a:rPr lang="en-US" sz="2400" dirty="0" smtClean="0"/>
              <a:t> </a:t>
            </a:r>
            <a:r>
              <a:rPr lang="en-US" sz="2400" dirty="0"/>
              <a:t>(64 bits float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7" name="Picture 6" descr="dropseq_32_nopri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8" y="2802519"/>
            <a:ext cx="3835595" cy="3181362"/>
          </a:xfrm>
          <a:prstGeom prst="rect">
            <a:avLst/>
          </a:prstGeom>
        </p:spPr>
      </p:pic>
      <p:pic>
        <p:nvPicPr>
          <p:cNvPr id="8" name="Picture 7" descr="dropseq_32_withpri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58" y="2802519"/>
            <a:ext cx="3835595" cy="31813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2" y="6031685"/>
            <a:ext cx="368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latin typeface="Times New Roman"/>
                <a:cs typeface="Times New Roman"/>
              </a:rPr>
              <a:t>Haghverdi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et </a:t>
            </a:r>
            <a:r>
              <a:rPr lang="en-US" sz="1400" dirty="0">
                <a:latin typeface="Times New Roman"/>
                <a:cs typeface="Times New Roman"/>
              </a:rPr>
              <a:t>al</a:t>
            </a:r>
            <a:r>
              <a:rPr lang="en-US" sz="1400" dirty="0" smtClean="0">
                <a:latin typeface="Times New Roman"/>
                <a:cs typeface="Times New Roman"/>
              </a:rPr>
              <a:t>. </a:t>
            </a:r>
            <a:r>
              <a:rPr lang="en-US" sz="1400" i="1" dirty="0" smtClean="0">
                <a:latin typeface="Times New Roman"/>
                <a:cs typeface="Times New Roman"/>
              </a:rPr>
              <a:t>Nature Methods</a:t>
            </a:r>
            <a:r>
              <a:rPr lang="en-US" sz="1400" dirty="0" smtClean="0">
                <a:latin typeface="Times New Roman"/>
                <a:cs typeface="Times New Roman"/>
              </a:rPr>
              <a:t> (2016)</a:t>
            </a:r>
          </a:p>
          <a:p>
            <a:pPr algn="just"/>
            <a:r>
              <a:rPr lang="en-US" sz="1400" dirty="0">
                <a:latin typeface="Times New Roman"/>
                <a:cs typeface="Times New Roman"/>
              </a:rPr>
              <a:t>Klein </a:t>
            </a:r>
            <a:r>
              <a:rPr lang="en-US" sz="1400" dirty="0" smtClean="0">
                <a:latin typeface="Times New Roman"/>
                <a:cs typeface="Times New Roman"/>
              </a:rPr>
              <a:t>et </a:t>
            </a:r>
            <a:r>
              <a:rPr lang="en-US" sz="1400" dirty="0">
                <a:latin typeface="Times New Roman"/>
                <a:cs typeface="Times New Roman"/>
              </a:rPr>
              <a:t>al. </a:t>
            </a:r>
            <a:r>
              <a:rPr lang="en-US" sz="1400" i="1" dirty="0" smtClean="0">
                <a:latin typeface="Times New Roman"/>
                <a:cs typeface="Times New Roman"/>
              </a:rPr>
              <a:t>Cell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</a:t>
            </a:r>
            <a:r>
              <a:rPr lang="en-US" sz="1400" dirty="0" smtClean="0">
                <a:latin typeface="Times New Roman"/>
                <a:cs typeface="Times New Roman"/>
              </a:rPr>
              <a:t>2015)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9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</a:t>
            </a:r>
            <a:r>
              <a:rPr lang="en-US" dirty="0" smtClean="0"/>
              <a:t>rocesses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209"/>
            <a:ext cx="8229600" cy="41607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Regression</a:t>
            </a:r>
            <a:endParaRPr lang="en-US" sz="2400" dirty="0"/>
          </a:p>
        </p:txBody>
      </p:sp>
      <p:pic>
        <p:nvPicPr>
          <p:cNvPr id="5" name="Picture 4" descr="s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9" y="1270058"/>
            <a:ext cx="3721724" cy="2791293"/>
          </a:xfrm>
          <a:prstGeom prst="rect">
            <a:avLst/>
          </a:prstGeom>
        </p:spPr>
      </p:pic>
      <p:pic>
        <p:nvPicPr>
          <p:cNvPr id="6" name="Picture 5" descr="inference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77" y="1270058"/>
            <a:ext cx="3721723" cy="2791293"/>
          </a:xfrm>
          <a:prstGeom prst="rect">
            <a:avLst/>
          </a:prstGeom>
        </p:spPr>
      </p:pic>
      <p:pic>
        <p:nvPicPr>
          <p:cNvPr id="7" name="Picture 6" descr="inferenc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0" y="3912654"/>
            <a:ext cx="3721724" cy="2791293"/>
          </a:xfrm>
          <a:prstGeom prst="rect">
            <a:avLst/>
          </a:prstGeom>
        </p:spPr>
      </p:pic>
      <p:pic>
        <p:nvPicPr>
          <p:cNvPr id="8" name="Picture 7" descr="inference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77" y="3912654"/>
            <a:ext cx="3721723" cy="27912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1D513-767D-FE45-9D65-F0B7586547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code </a:t>
            </a:r>
            <a:r>
              <a:rPr lang="mr-IN" dirty="0" smtClean="0"/>
              <a:t>–</a:t>
            </a:r>
            <a:r>
              <a:rPr lang="en-US" dirty="0" smtClean="0"/>
              <a:t> Eigenvectors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35292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Wt</a:t>
            </a:r>
            <a:r>
              <a:rPr lang="en-US" b="1" dirty="0"/>
              <a:t>, scores, </a:t>
            </a:r>
            <a:r>
              <a:rPr lang="en-US" b="1" dirty="0" err="1"/>
              <a:t>fracs</a:t>
            </a:r>
            <a:r>
              <a:rPr lang="en-US" b="1" dirty="0"/>
              <a:t> </a:t>
            </a:r>
            <a:r>
              <a:rPr lang="en-US" b="1" dirty="0" smtClean="0"/>
              <a:t>= </a:t>
            </a:r>
            <a:r>
              <a:rPr lang="en-US" b="1" dirty="0" err="1" smtClean="0"/>
              <a:t>visualisation.do_pca</a:t>
            </a:r>
            <a:r>
              <a:rPr lang="en-US" b="1" dirty="0" smtClean="0"/>
              <a:t>(</a:t>
            </a:r>
            <a:r>
              <a:rPr lang="en-US" b="1" dirty="0" err="1" smtClean="0"/>
              <a:t>IrisData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 err="1" smtClean="0"/>
              <a:t>Wt</a:t>
            </a:r>
            <a:r>
              <a:rPr lang="en-US" sz="2800" dirty="0" smtClean="0"/>
              <a:t> </a:t>
            </a:r>
            <a:r>
              <a:rPr lang="en-GB" sz="2800" dirty="0" smtClean="0"/>
              <a:t>is t</a:t>
            </a:r>
            <a:r>
              <a:rPr lang="en-US" sz="2800" dirty="0" smtClean="0"/>
              <a:t>he eigenvector matrix W </a:t>
            </a:r>
            <a:r>
              <a:rPr lang="en-US" sz="2800" i="1" dirty="0" smtClean="0"/>
              <a:t>transposed</a:t>
            </a:r>
            <a:r>
              <a:rPr lang="en-US" sz="2800" dirty="0" smtClean="0"/>
              <a:t>, so eigenvectors are in the rows of the </a:t>
            </a:r>
            <a:r>
              <a:rPr lang="en-US" sz="2800" dirty="0" err="1" smtClean="0"/>
              <a:t>Wt</a:t>
            </a:r>
            <a:r>
              <a:rPr lang="en-US" sz="2800" dirty="0" smtClean="0"/>
              <a:t> matrix</a:t>
            </a:r>
          </a:p>
          <a:p>
            <a:endParaRPr lang="en-US" sz="2800" dirty="0"/>
          </a:p>
          <a:p>
            <a:r>
              <a:rPr lang="en-US" sz="2800" dirty="0" smtClean="0"/>
              <a:t>Top eigenvectors (with largest eigenvalues) are called the principal components (PCs). </a:t>
            </a:r>
          </a:p>
          <a:p>
            <a:endParaRPr lang="en-US" sz="2800" dirty="0"/>
          </a:p>
          <a:p>
            <a:r>
              <a:rPr lang="en-GB" sz="2800" dirty="0" smtClean="0"/>
              <a:t>Entries in W are called Factor Loadings </a:t>
            </a:r>
            <a:r>
              <a:rPr lang="mr-IN" sz="2800" dirty="0" smtClean="0"/>
              <a:t>–</a:t>
            </a:r>
            <a:r>
              <a:rPr lang="en-US" sz="2800" dirty="0" smtClean="0"/>
              <a:t> they tell us how much each feature contributes to each PC.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46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code -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29" y="1844824"/>
            <a:ext cx="8568952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Wt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scores</a:t>
            </a:r>
            <a:r>
              <a:rPr lang="en-US" b="1" dirty="0"/>
              <a:t>, </a:t>
            </a:r>
            <a:r>
              <a:rPr lang="en-US" b="1" dirty="0" err="1"/>
              <a:t>fracs</a:t>
            </a:r>
            <a:r>
              <a:rPr lang="en-US" b="1" dirty="0"/>
              <a:t> </a:t>
            </a:r>
            <a:r>
              <a:rPr lang="en-US" b="1" dirty="0" smtClean="0"/>
              <a:t>= </a:t>
            </a:r>
            <a:r>
              <a:rPr lang="en-US" b="1" dirty="0" err="1" smtClean="0"/>
              <a:t>visualisation.do_pca</a:t>
            </a:r>
            <a:r>
              <a:rPr lang="en-US" b="1" dirty="0" smtClean="0"/>
              <a:t>(</a:t>
            </a:r>
            <a:r>
              <a:rPr lang="en-US" b="1" dirty="0" err="1" smtClean="0"/>
              <a:t>IrisData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sz="2800" dirty="0" smtClean="0"/>
              <a:t>Scores provide low-dimensional projection of the data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</a:t>
            </a:r>
            <a:r>
              <a:rPr lang="en-US" sz="2800" dirty="0" smtClean="0"/>
              <a:t>an be plotted to </a:t>
            </a:r>
            <a:r>
              <a:rPr lang="en-US" sz="2800" dirty="0" err="1" smtClean="0"/>
              <a:t>visualise</a:t>
            </a:r>
            <a:r>
              <a:rPr lang="en-US" sz="2800" dirty="0" smtClean="0"/>
              <a:t> the data in 2D or 3D</a:t>
            </a:r>
            <a:endParaRPr lang="en-US" sz="2800" b="1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70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code - Eigenvalues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424936" cy="4608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Wt</a:t>
            </a:r>
            <a:r>
              <a:rPr lang="en-US" b="1" dirty="0"/>
              <a:t>, scores, </a:t>
            </a:r>
            <a:r>
              <a:rPr lang="en-US" b="1" dirty="0" err="1">
                <a:solidFill>
                  <a:srgbClr val="FF0000"/>
                </a:solidFill>
              </a:rPr>
              <a:t>fracs</a:t>
            </a:r>
            <a:r>
              <a:rPr lang="en-US" b="1" dirty="0"/>
              <a:t> </a:t>
            </a:r>
            <a:r>
              <a:rPr lang="en-US" b="1" dirty="0" smtClean="0"/>
              <a:t>= </a:t>
            </a:r>
            <a:r>
              <a:rPr lang="en-US" b="1" dirty="0" err="1" smtClean="0"/>
              <a:t>visualisation.do_pca</a:t>
            </a:r>
            <a:r>
              <a:rPr lang="en-US" b="1" dirty="0" smtClean="0"/>
              <a:t>(</a:t>
            </a:r>
            <a:r>
              <a:rPr lang="en-US" b="1" dirty="0" err="1" smtClean="0"/>
              <a:t>IrisData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2800" dirty="0" err="1" smtClean="0"/>
              <a:t>fracs</a:t>
            </a:r>
            <a:r>
              <a:rPr lang="en-US" sz="2800" dirty="0" smtClean="0"/>
              <a:t> is a vector containing the eigenvalues </a:t>
            </a:r>
            <a:r>
              <a:rPr lang="en-US" sz="2800" dirty="0" err="1" smtClean="0"/>
              <a:t>normalised</a:t>
            </a:r>
            <a:r>
              <a:rPr lang="en-US" sz="2800" dirty="0" smtClean="0"/>
              <a:t> to sum to one</a:t>
            </a:r>
          </a:p>
          <a:p>
            <a:endParaRPr lang="en-US" sz="2800" dirty="0"/>
          </a:p>
          <a:p>
            <a:r>
              <a:rPr lang="en-US" sz="2800" dirty="0" smtClean="0"/>
              <a:t>Ordered from largest to smallest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This represents the fraction of variance explained by each PC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725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smtClean="0"/>
              <a:t>Machine learning vs. Statistics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901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solidFill>
                  <a:srgbClr val="008000"/>
                </a:solidFill>
              </a:rPr>
              <a:t>Statistics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Rely on the assumptions about the data generation systems</a:t>
            </a:r>
          </a:p>
          <a:p>
            <a:r>
              <a:rPr lang="en-US" dirty="0" smtClean="0"/>
              <a:t>Provide explicit inferences by fitting a specified probability model</a:t>
            </a:r>
          </a:p>
          <a:p>
            <a:r>
              <a:rPr lang="en-US" dirty="0" smtClean="0"/>
              <a:t>Usually need enough data from well designed study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8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 smtClean="0"/>
              <a:t>Machine learning vs. Statistics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>
                <a:solidFill>
                  <a:srgbClr val="008000"/>
                </a:solidFill>
              </a:rPr>
              <a:t>Machine learning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Can use existing data and does not rely on assumption about data generation systems</a:t>
            </a:r>
          </a:p>
          <a:p>
            <a:r>
              <a:rPr lang="en-US" dirty="0" smtClean="0"/>
              <a:t>Concerns about developing models that can improve with experience</a:t>
            </a:r>
          </a:p>
          <a:p>
            <a:r>
              <a:rPr lang="en-US" dirty="0" smtClean="0"/>
              <a:t>Can provide reasonable predictions with the absence of enough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20080"/>
          </a:xfrm>
        </p:spPr>
        <p:txBody>
          <a:bodyPr>
            <a:noAutofit/>
          </a:bodyPr>
          <a:lstStyle/>
          <a:p>
            <a:r>
              <a:rPr lang="en-US" dirty="0" smtClean="0"/>
              <a:t>Machine Learning in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08720"/>
            <a:ext cx="8363272" cy="2193107"/>
          </a:xfrm>
        </p:spPr>
        <p:txBody>
          <a:bodyPr/>
          <a:lstStyle/>
          <a:p>
            <a:r>
              <a:rPr lang="en-US" dirty="0" smtClean="0"/>
              <a:t>Biological data are getting bigger and are generated from complex studies</a:t>
            </a:r>
          </a:p>
          <a:p>
            <a:r>
              <a:rPr lang="en-US" dirty="0" smtClean="0"/>
              <a:t>Before data generation was the bottleneck, but now how to extract meaningful information</a:t>
            </a:r>
            <a:endParaRPr lang="en-US" dirty="0"/>
          </a:p>
        </p:txBody>
      </p:sp>
      <p:pic>
        <p:nvPicPr>
          <p:cNvPr id="10" name="Picture 9" descr="Screenshot 2019-07-28 at 23.1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033884"/>
              </p:ext>
            </p:extLst>
          </p:nvPr>
        </p:nvGraphicFramePr>
        <p:xfrm>
          <a:off x="4932040" y="1844824"/>
          <a:ext cx="3024337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08113"/>
                <a:gridCol w="1008112"/>
                <a:gridCol w="1008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 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619672" y="2636912"/>
            <a:ext cx="1944216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619672" y="2204864"/>
            <a:ext cx="0" cy="2304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619672" y="4509120"/>
            <a:ext cx="25202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35696" y="4509120"/>
            <a:ext cx="192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 expression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03323">
            <a:off x="1557303" y="3172517"/>
            <a:ext cx="191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B expression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3941" y="3266579"/>
            <a:ext cx="191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C expression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8609" y="5301208"/>
            <a:ext cx="89253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But usually the number of genes of interest is </a:t>
            </a:r>
          </a:p>
          <a:p>
            <a:pPr algn="ctr"/>
            <a:r>
              <a:rPr lang="en-US" sz="3200" dirty="0" smtClean="0"/>
              <a:t>many more than three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555776" y="443711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55776" y="3861048"/>
            <a:ext cx="648072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339752" y="3861048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203848" y="1844824"/>
            <a:ext cx="0" cy="2016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691680" y="1844824"/>
            <a:ext cx="1512168" cy="2592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03848" y="213285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15816" y="400506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350100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8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can be represented as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2852936"/>
            <a:ext cx="4258816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X = [X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 smtClean="0"/>
              <a:t>3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X = [14,28,42]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19672" y="2636912"/>
            <a:ext cx="1944216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19672" y="2204864"/>
            <a:ext cx="0" cy="23042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19672" y="4509120"/>
            <a:ext cx="25202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1840" y="4509120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003323">
            <a:off x="2558354" y="2933813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81049" y="3266579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55776" y="443711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55776" y="3861048"/>
            <a:ext cx="648072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39752" y="3861048"/>
            <a:ext cx="8640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03848" y="1844824"/>
            <a:ext cx="0" cy="2016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91680" y="1844824"/>
            <a:ext cx="1512168" cy="2592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03848" y="213285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5816" y="400506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7784" y="350100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7824" y="1484784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544522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is value of feature 1, X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is value of feature 2 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806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6508</TotalTime>
  <Words>1364</Words>
  <Application>Microsoft Macintosh PowerPoint</Application>
  <PresentationFormat>On-screen Show (4:3)</PresentationFormat>
  <Paragraphs>297</Paragraphs>
  <Slides>46</Slides>
  <Notes>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Equation</vt:lpstr>
      <vt:lpstr>P(egs) bioinformatics for Postgrads</vt:lpstr>
      <vt:lpstr>Machine learning and its application on single-cell data</vt:lpstr>
      <vt:lpstr>Outline</vt:lpstr>
      <vt:lpstr>Machine learning</vt:lpstr>
      <vt:lpstr>Machine learning vs. Statistics </vt:lpstr>
      <vt:lpstr>Machine learning vs. Statistics </vt:lpstr>
      <vt:lpstr>Machine Learning in biology</vt:lpstr>
      <vt:lpstr>Data visualization</vt:lpstr>
      <vt:lpstr>Data can be represented as vectors</vt:lpstr>
      <vt:lpstr>High-dimensional data</vt:lpstr>
      <vt:lpstr>Datasets as a matrix</vt:lpstr>
      <vt:lpstr>Dimensionality reduction</vt:lpstr>
      <vt:lpstr>Principal Component Analysis (PCA)</vt:lpstr>
      <vt:lpstr>Data mean and covariance</vt:lpstr>
      <vt:lpstr>The covariance matrix</vt:lpstr>
      <vt:lpstr>PowerPoint Presentation</vt:lpstr>
      <vt:lpstr>Projection</vt:lpstr>
      <vt:lpstr>Projecting data onto lower dimension</vt:lpstr>
      <vt:lpstr>PCA Coding</vt:lpstr>
      <vt:lpstr>PowerPoint Presentation</vt:lpstr>
      <vt:lpstr> Blood cells generation</vt:lpstr>
      <vt:lpstr>Generation of HSC</vt:lpstr>
      <vt:lpstr>Difference between Endo &amp; HE</vt:lpstr>
      <vt:lpstr>Pseudotime Ordering</vt:lpstr>
      <vt:lpstr>Challenges with Pseudotime ordering</vt:lpstr>
      <vt:lpstr>Gaussian Process (GP)</vt:lpstr>
      <vt:lpstr>GP Regression</vt:lpstr>
      <vt:lpstr>GP Regression</vt:lpstr>
      <vt:lpstr>Pseudotime ordering with GPLVM</vt:lpstr>
      <vt:lpstr>Pseudotime branching</vt:lpstr>
      <vt:lpstr>Identifying Cell cycle Peak times</vt:lpstr>
      <vt:lpstr>Identifying Precocious Cells </vt:lpstr>
      <vt:lpstr>GPLVM Code</vt:lpstr>
      <vt:lpstr>Conclusion</vt:lpstr>
      <vt:lpstr>Weka</vt:lpstr>
      <vt:lpstr>Weka</vt:lpstr>
      <vt:lpstr>Thank You! </vt:lpstr>
      <vt:lpstr>Glossaries</vt:lpstr>
      <vt:lpstr>Eigenvectors and eigenvalues</vt:lpstr>
      <vt:lpstr>Reduced dimension projection </vt:lpstr>
      <vt:lpstr>Inferring Withheld Capture Time</vt:lpstr>
      <vt:lpstr>Regenerating Diffusion Pseudotime(DPT)</vt:lpstr>
      <vt:lpstr>Gaussian Processes… </vt:lpstr>
      <vt:lpstr>PCA code – Eigenvectors</vt:lpstr>
      <vt:lpstr>PCA code - Scores</vt:lpstr>
      <vt:lpstr>PCA code - Eigenvalues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between Genome  and Epigenome workshop</dc:title>
  <dc:creator>Chris Irons</dc:creator>
  <cp:lastModifiedBy>Sumon Ahmed</cp:lastModifiedBy>
  <cp:revision>212</cp:revision>
  <dcterms:created xsi:type="dcterms:W3CDTF">2013-01-10T14:40:57Z</dcterms:created>
  <dcterms:modified xsi:type="dcterms:W3CDTF">2019-07-29T11:26:46Z</dcterms:modified>
</cp:coreProperties>
</file>